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89EE209-3067-4D60-8315-CC1D37C0E039}" type="datetimeFigureOut">
              <a:rPr lang="en-CA" smtClean="0"/>
              <a:t>14/01/2014</a:t>
            </a:fld>
            <a:endParaRPr lang="en-CA"/>
          </a:p>
        </p:txBody>
      </p:sp>
      <p:sp>
        <p:nvSpPr>
          <p:cNvPr id="17" name="Footer Placeholder 16"/>
          <p:cNvSpPr>
            <a:spLocks noGrp="1"/>
          </p:cNvSpPr>
          <p:nvPr>
            <p:ph type="ftr" sz="quarter" idx="11"/>
          </p:nvPr>
        </p:nvSpPr>
        <p:spPr/>
        <p:txBody>
          <a:bodyPr/>
          <a:lstStyle/>
          <a:p>
            <a:endParaRPr lang="en-CA"/>
          </a:p>
        </p:txBody>
      </p:sp>
      <p:sp>
        <p:nvSpPr>
          <p:cNvPr id="29" name="Slide Number Placeholder 28"/>
          <p:cNvSpPr>
            <a:spLocks noGrp="1"/>
          </p:cNvSpPr>
          <p:nvPr>
            <p:ph type="sldNum" sz="quarter" idx="12"/>
          </p:nvPr>
        </p:nvSpPr>
        <p:spPr/>
        <p:txBody>
          <a:bodyPr/>
          <a:lstStyle/>
          <a:p>
            <a:fld id="{5524D2C8-96DA-43C3-B135-9CE69BE2213D}" type="slidenum">
              <a:rPr lang="en-CA" smtClean="0"/>
              <a:t>‹#›</a:t>
            </a:fld>
            <a:endParaRPr lang="en-CA"/>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9EE209-3067-4D60-8315-CC1D37C0E039}" type="datetimeFigureOut">
              <a:rPr lang="en-CA" smtClean="0"/>
              <a:t>14/01/2014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524D2C8-96DA-43C3-B135-9CE69BE2213D}"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9EE209-3067-4D60-8315-CC1D37C0E039}" type="datetimeFigureOut">
              <a:rPr lang="en-CA" smtClean="0"/>
              <a:t>14/01/2014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524D2C8-96DA-43C3-B135-9CE69BE2213D}"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9EE209-3067-4D60-8315-CC1D37C0E039}" type="datetimeFigureOut">
              <a:rPr lang="en-CA" smtClean="0"/>
              <a:t>14/01/2014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524D2C8-96DA-43C3-B135-9CE69BE2213D}"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89EE209-3067-4D60-8315-CC1D37C0E039}" type="datetimeFigureOut">
              <a:rPr lang="en-CA" smtClean="0"/>
              <a:t>14/01/2014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7924800" y="6416675"/>
            <a:ext cx="762000" cy="365125"/>
          </a:xfrm>
        </p:spPr>
        <p:txBody>
          <a:bodyPr/>
          <a:lstStyle/>
          <a:p>
            <a:fld id="{5524D2C8-96DA-43C3-B135-9CE69BE2213D}" type="slidenum">
              <a:rPr lang="en-CA" smtClean="0"/>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89EE209-3067-4D60-8315-CC1D37C0E039}" type="datetimeFigureOut">
              <a:rPr lang="en-CA" smtClean="0"/>
              <a:t>14/01/2014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524D2C8-96DA-43C3-B135-9CE69BE2213D}"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89EE209-3067-4D60-8315-CC1D37C0E039}" type="datetimeFigureOut">
              <a:rPr lang="en-CA" smtClean="0"/>
              <a:t>14/01/2014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524D2C8-96DA-43C3-B135-9CE69BE2213D}"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89EE209-3067-4D60-8315-CC1D37C0E039}" type="datetimeFigureOut">
              <a:rPr lang="en-CA" smtClean="0"/>
              <a:t>14/01/2014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524D2C8-96DA-43C3-B135-9CE69BE2213D}"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9EE209-3067-4D60-8315-CC1D37C0E039}" type="datetimeFigureOut">
              <a:rPr lang="en-CA" smtClean="0"/>
              <a:t>14/01/2014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524D2C8-96DA-43C3-B135-9CE69BE2213D}"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89EE209-3067-4D60-8315-CC1D37C0E039}" type="datetimeFigureOut">
              <a:rPr lang="en-CA" smtClean="0"/>
              <a:t>14/01/2014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524D2C8-96DA-43C3-B135-9CE69BE2213D}"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89EE209-3067-4D60-8315-CC1D37C0E039}" type="datetimeFigureOut">
              <a:rPr lang="en-CA" smtClean="0"/>
              <a:t>14/01/2014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524D2C8-96DA-43C3-B135-9CE69BE2213D}"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89EE209-3067-4D60-8315-CC1D37C0E039}" type="datetimeFigureOut">
              <a:rPr lang="en-CA" smtClean="0"/>
              <a:t>14/01/2014</a:t>
            </a:fld>
            <a:endParaRPr lang="en-CA"/>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CA"/>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524D2C8-96DA-43C3-B135-9CE69BE2213D}" type="slidenum">
              <a:rPr lang="en-CA" smtClean="0"/>
              <a:t>‹#›</a:t>
            </a:fld>
            <a:endParaRPr lang="en-CA"/>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Byzantine Empire:</a:t>
            </a:r>
            <a:br>
              <a:rPr lang="en-US" dirty="0" smtClean="0"/>
            </a:br>
            <a:r>
              <a:rPr lang="en-US" dirty="0" smtClean="0"/>
              <a:t>Were the Dark Ages really dark?</a:t>
            </a:r>
            <a:endParaRPr lang="en-CA" dirty="0"/>
          </a:p>
        </p:txBody>
      </p:sp>
      <p:sp>
        <p:nvSpPr>
          <p:cNvPr id="3" name="Subtitle 2"/>
          <p:cNvSpPr>
            <a:spLocks noGrp="1"/>
          </p:cNvSpPr>
          <p:nvPr>
            <p:ph type="subTitle" idx="1"/>
          </p:nvPr>
        </p:nvSpPr>
        <p:spPr/>
        <p:txBody>
          <a:bodyPr/>
          <a:lstStyle/>
          <a:p>
            <a:r>
              <a:rPr lang="en-US" dirty="0" smtClean="0"/>
              <a:t>310 CE to 1000 CE</a:t>
            </a:r>
          </a:p>
          <a:p>
            <a:r>
              <a:rPr lang="en-US" dirty="0" smtClean="0"/>
              <a:t>(very approximately)</a:t>
            </a:r>
            <a:endParaRPr lang="en-CA" dirty="0"/>
          </a:p>
        </p:txBody>
      </p:sp>
    </p:spTree>
    <p:extLst>
      <p:ext uri="{BB962C8B-B14F-4D97-AF65-F5344CB8AC3E}">
        <p14:creationId xmlns:p14="http://schemas.microsoft.com/office/powerpoint/2010/main" val="3889227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Justinian Code</a:t>
            </a:r>
            <a:endParaRPr lang="en-CA" dirty="0"/>
          </a:p>
        </p:txBody>
      </p:sp>
      <p:sp>
        <p:nvSpPr>
          <p:cNvPr id="8" name="Content Placeholder 7"/>
          <p:cNvSpPr>
            <a:spLocks noGrp="1"/>
          </p:cNvSpPr>
          <p:nvPr>
            <p:ph idx="1"/>
          </p:nvPr>
        </p:nvSpPr>
        <p:spPr>
          <a:xfrm>
            <a:off x="107504" y="1484784"/>
            <a:ext cx="4608512" cy="5256584"/>
          </a:xfrm>
        </p:spPr>
        <p:txBody>
          <a:bodyPr>
            <a:normAutofit/>
          </a:bodyPr>
          <a:lstStyle/>
          <a:p>
            <a:r>
              <a:rPr lang="en-US" sz="3200" dirty="0" smtClean="0"/>
              <a:t>Codified all Roman laws in the Justinian Code or “Body of Civil Law”</a:t>
            </a:r>
          </a:p>
          <a:p>
            <a:pPr lvl="1"/>
            <a:r>
              <a:rPr lang="en-US" sz="2800" dirty="0" smtClean="0"/>
              <a:t>Defined: property people could own, how property was passed to heirs, resolving disputes</a:t>
            </a:r>
          </a:p>
          <a:p>
            <a:r>
              <a:rPr lang="en-US" sz="3200" dirty="0" smtClean="0"/>
              <a:t>Basis of all law today</a:t>
            </a:r>
            <a:endParaRPr lang="en-CA" sz="3200" dirty="0"/>
          </a:p>
        </p:txBody>
      </p:sp>
      <p:pic>
        <p:nvPicPr>
          <p:cNvPr id="5122" name="Picture 2" descr="http://www.powerandidentity.com/uploads/2/1/4/4/21441658/1359660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772816"/>
            <a:ext cx="4137613" cy="3106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96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Empress Theodora</a:t>
            </a:r>
            <a:endParaRPr lang="en-CA" dirty="0"/>
          </a:p>
        </p:txBody>
      </p:sp>
      <p:sp>
        <p:nvSpPr>
          <p:cNvPr id="3" name="Content Placeholder 2"/>
          <p:cNvSpPr>
            <a:spLocks noGrp="1"/>
          </p:cNvSpPr>
          <p:nvPr>
            <p:ph idx="1"/>
          </p:nvPr>
        </p:nvSpPr>
        <p:spPr>
          <a:xfrm>
            <a:off x="457200" y="1600200"/>
            <a:ext cx="4978896" cy="4709160"/>
          </a:xfrm>
        </p:spPr>
        <p:txBody>
          <a:bodyPr>
            <a:normAutofit lnSpcReduction="10000"/>
          </a:bodyPr>
          <a:lstStyle/>
          <a:p>
            <a:r>
              <a:rPr lang="en-US" dirty="0" smtClean="0"/>
              <a:t>Appropriate?</a:t>
            </a:r>
          </a:p>
          <a:p>
            <a:pPr lvl="1"/>
            <a:r>
              <a:rPr lang="en-US" dirty="0" smtClean="0"/>
              <a:t>Plebeian, not Patrician</a:t>
            </a:r>
          </a:p>
          <a:p>
            <a:pPr lvl="1"/>
            <a:r>
              <a:rPr lang="en-US" dirty="0" smtClean="0"/>
              <a:t>Former actress</a:t>
            </a:r>
          </a:p>
          <a:p>
            <a:pPr lvl="2"/>
            <a:r>
              <a:rPr lang="en-US" dirty="0" smtClean="0"/>
              <a:t>Justinian had law changed so he could marry her</a:t>
            </a:r>
          </a:p>
          <a:p>
            <a:pPr lvl="1"/>
            <a:r>
              <a:rPr lang="en-US" dirty="0" err="1" smtClean="0"/>
              <a:t>Monophysite</a:t>
            </a:r>
            <a:endParaRPr lang="en-US" dirty="0" smtClean="0"/>
          </a:p>
          <a:p>
            <a:pPr lvl="2"/>
            <a:r>
              <a:rPr lang="en-US" dirty="0" smtClean="0"/>
              <a:t>Never gave up her beliefs</a:t>
            </a:r>
          </a:p>
          <a:p>
            <a:r>
              <a:rPr lang="en-US" dirty="0" smtClean="0"/>
              <a:t>Legal Changes</a:t>
            </a:r>
          </a:p>
          <a:p>
            <a:pPr lvl="1"/>
            <a:r>
              <a:rPr lang="en-US" dirty="0" smtClean="0"/>
              <a:t>Prevent sale of girls</a:t>
            </a:r>
          </a:p>
          <a:p>
            <a:pPr lvl="1"/>
            <a:r>
              <a:rPr lang="en-US" dirty="0" smtClean="0"/>
              <a:t>Reformed divorce laws to protect women</a:t>
            </a:r>
            <a:endParaRPr lang="en-CA" dirty="0"/>
          </a:p>
        </p:txBody>
      </p:sp>
      <p:pic>
        <p:nvPicPr>
          <p:cNvPr id="6146" name="Picture 2" descr="http://minimumwagehistorian.files.wordpress.com/2011/10/empress_theodo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556792"/>
            <a:ext cx="3635961" cy="465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84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Nika</a:t>
            </a:r>
            <a:r>
              <a:rPr lang="en-US" dirty="0" smtClean="0"/>
              <a:t> Riots</a:t>
            </a:r>
            <a:endParaRPr lang="en-CA" dirty="0"/>
          </a:p>
        </p:txBody>
      </p:sp>
      <p:sp>
        <p:nvSpPr>
          <p:cNvPr id="3" name="Content Placeholder 2"/>
          <p:cNvSpPr>
            <a:spLocks noGrp="1"/>
          </p:cNvSpPr>
          <p:nvPr>
            <p:ph idx="1"/>
          </p:nvPr>
        </p:nvSpPr>
        <p:spPr>
          <a:xfrm>
            <a:off x="409959" y="1268760"/>
            <a:ext cx="4234049" cy="4752528"/>
          </a:xfrm>
        </p:spPr>
        <p:txBody>
          <a:bodyPr>
            <a:normAutofit/>
          </a:bodyPr>
          <a:lstStyle/>
          <a:p>
            <a:r>
              <a:rPr lang="en-US" dirty="0" smtClean="0"/>
              <a:t>“</a:t>
            </a:r>
            <a:r>
              <a:rPr lang="en-US" dirty="0" err="1" smtClean="0"/>
              <a:t>Nika</a:t>
            </a:r>
            <a:r>
              <a:rPr lang="en-US" dirty="0" smtClean="0"/>
              <a:t>” = victory </a:t>
            </a:r>
          </a:p>
          <a:p>
            <a:r>
              <a:rPr lang="en-US" dirty="0" smtClean="0"/>
              <a:t>Anger turns into rebellion</a:t>
            </a:r>
          </a:p>
          <a:p>
            <a:pPr lvl="1"/>
            <a:r>
              <a:rPr lang="en-US" dirty="0" smtClean="0"/>
              <a:t>Rebels proclaim new emperor</a:t>
            </a:r>
          </a:p>
          <a:p>
            <a:pPr lvl="1"/>
            <a:r>
              <a:rPr lang="en-US" dirty="0" smtClean="0"/>
              <a:t>Set city on fire</a:t>
            </a:r>
          </a:p>
          <a:p>
            <a:r>
              <a:rPr lang="en-US" dirty="0" smtClean="0"/>
              <a:t>Theodora’s speech</a:t>
            </a:r>
          </a:p>
          <a:p>
            <a:pPr lvl="1"/>
            <a:r>
              <a:rPr lang="en-US" dirty="0" smtClean="0"/>
              <a:t>Justinian kills rebels in the Hippodrome</a:t>
            </a:r>
            <a:endParaRPr lang="en-CA" dirty="0"/>
          </a:p>
        </p:txBody>
      </p:sp>
      <p:pic>
        <p:nvPicPr>
          <p:cNvPr id="7170" name="Picture 2" descr="http://www.platos-academy.com/photos/archives/constantinople_hippodrome.jpg"/>
          <p:cNvPicPr>
            <a:picLocks noChangeAspect="1" noChangeArrowheads="1"/>
          </p:cNvPicPr>
          <p:nvPr/>
        </p:nvPicPr>
        <p:blipFill rotWithShape="1">
          <a:blip r:embed="rId2">
            <a:extLst>
              <a:ext uri="{28A0092B-C50C-407E-A947-70E740481C1C}">
                <a14:useLocalDpi xmlns:a14="http://schemas.microsoft.com/office/drawing/2010/main" val="0"/>
              </a:ext>
            </a:extLst>
          </a:blip>
          <a:srcRect l="6424"/>
          <a:stretch/>
        </p:blipFill>
        <p:spPr bwMode="auto">
          <a:xfrm>
            <a:off x="4411929" y="1700808"/>
            <a:ext cx="4509079" cy="30963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78336" y="5157192"/>
            <a:ext cx="2376264" cy="923330"/>
          </a:xfrm>
          <a:prstGeom prst="rect">
            <a:avLst/>
          </a:prstGeom>
          <a:noFill/>
        </p:spPr>
        <p:txBody>
          <a:bodyPr wrap="square" rtlCol="0">
            <a:spAutoFit/>
          </a:bodyPr>
          <a:lstStyle/>
          <a:p>
            <a:pPr algn="ctr"/>
            <a:r>
              <a:rPr lang="en-US" dirty="0" smtClean="0">
                <a:solidFill>
                  <a:schemeClr val="accent2"/>
                </a:solidFill>
                <a:latin typeface="Bell MT" panose="02020503060305020303" pitchFamily="18" charset="0"/>
              </a:rPr>
              <a:t>“The Purple makes a fine winding sheet.”</a:t>
            </a:r>
          </a:p>
          <a:p>
            <a:pPr algn="ctr"/>
            <a:r>
              <a:rPr lang="en-US" dirty="0" smtClean="0">
                <a:solidFill>
                  <a:schemeClr val="accent2"/>
                </a:solidFill>
                <a:latin typeface="Bell MT" panose="02020503060305020303" pitchFamily="18" charset="0"/>
              </a:rPr>
              <a:t>- Empress Theodora</a:t>
            </a:r>
            <a:endParaRPr lang="en-CA" dirty="0">
              <a:solidFill>
                <a:schemeClr val="accent2"/>
              </a:solidFill>
              <a:latin typeface="Bell MT" panose="02020503060305020303" pitchFamily="18" charset="0"/>
            </a:endParaRPr>
          </a:p>
        </p:txBody>
      </p:sp>
    </p:spTree>
    <p:extLst>
      <p:ext uri="{BB962C8B-B14F-4D97-AF65-F5344CB8AC3E}">
        <p14:creationId xmlns:p14="http://schemas.microsoft.com/office/powerpoint/2010/main" val="342517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Greek Language</a:t>
            </a:r>
            <a:endParaRPr lang="en-CA" dirty="0"/>
          </a:p>
        </p:txBody>
      </p:sp>
      <p:sp>
        <p:nvSpPr>
          <p:cNvPr id="3" name="Content Placeholder 2"/>
          <p:cNvSpPr>
            <a:spLocks noGrp="1"/>
          </p:cNvSpPr>
          <p:nvPr>
            <p:ph idx="1"/>
          </p:nvPr>
        </p:nvSpPr>
        <p:spPr/>
        <p:txBody>
          <a:bodyPr/>
          <a:lstStyle/>
          <a:p>
            <a:r>
              <a:rPr lang="en-US" dirty="0" smtClean="0"/>
              <a:t>After Justinian (565 CE)</a:t>
            </a:r>
          </a:p>
          <a:p>
            <a:pPr lvl="1"/>
            <a:r>
              <a:rPr lang="en-US" dirty="0" smtClean="0"/>
              <a:t>Greek becomes common language of Byzantium</a:t>
            </a:r>
          </a:p>
          <a:p>
            <a:pPr lvl="1"/>
            <a:r>
              <a:rPr lang="en-US" dirty="0" smtClean="0"/>
              <a:t>Latin used in western empire</a:t>
            </a:r>
          </a:p>
          <a:p>
            <a:r>
              <a:rPr lang="en-US" dirty="0" smtClean="0"/>
              <a:t>Another end of the Roman Empire</a:t>
            </a:r>
            <a:endParaRPr lang="en-CA" dirty="0"/>
          </a:p>
        </p:txBody>
      </p:sp>
      <p:pic>
        <p:nvPicPr>
          <p:cNvPr id="8194" name="Picture 2" descr="http://theancientrhythmoflove.weebly.com/uploads/1/6/0/8/16083260/1979420_ori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718342"/>
            <a:ext cx="3668663" cy="27795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04048" y="3933056"/>
            <a:ext cx="3240360" cy="2031325"/>
          </a:xfrm>
          <a:prstGeom prst="rect">
            <a:avLst/>
          </a:prstGeom>
          <a:noFill/>
        </p:spPr>
        <p:txBody>
          <a:bodyPr wrap="square" rtlCol="0">
            <a:spAutoFit/>
          </a:bodyPr>
          <a:lstStyle/>
          <a:p>
            <a:pPr algn="ctr"/>
            <a:r>
              <a:rPr lang="en-US" b="1" dirty="0" smtClean="0">
                <a:solidFill>
                  <a:schemeClr val="accent2"/>
                </a:solidFill>
                <a:latin typeface="Bell MT" panose="02020503060305020303" pitchFamily="18" charset="0"/>
              </a:rPr>
              <a:t>Song of </a:t>
            </a:r>
            <a:r>
              <a:rPr lang="en-US" b="1" dirty="0" err="1" smtClean="0">
                <a:solidFill>
                  <a:schemeClr val="accent2"/>
                </a:solidFill>
                <a:latin typeface="Bell MT" panose="02020503060305020303" pitchFamily="18" charset="0"/>
              </a:rPr>
              <a:t>Seikilos</a:t>
            </a:r>
            <a:endParaRPr lang="en-US" b="1" dirty="0" smtClean="0">
              <a:solidFill>
                <a:schemeClr val="accent2"/>
              </a:solidFill>
              <a:latin typeface="Bell MT" panose="02020503060305020303" pitchFamily="18" charset="0"/>
            </a:endParaRPr>
          </a:p>
          <a:p>
            <a:pPr algn="ctr"/>
            <a:r>
              <a:rPr lang="en-US" i="1" dirty="0" smtClean="0">
                <a:solidFill>
                  <a:schemeClr val="accent2"/>
                </a:solidFill>
                <a:latin typeface="Bell MT" panose="02020503060305020303" pitchFamily="18" charset="0"/>
              </a:rPr>
              <a:t>Found in Byzantium, c.100 CE</a:t>
            </a:r>
          </a:p>
          <a:p>
            <a:pPr algn="ctr"/>
            <a:endParaRPr lang="en-US" dirty="0" smtClean="0">
              <a:solidFill>
                <a:schemeClr val="accent2"/>
              </a:solidFill>
              <a:latin typeface="Bell MT" panose="02020503060305020303" pitchFamily="18" charset="0"/>
            </a:endParaRPr>
          </a:p>
          <a:p>
            <a:pPr algn="ctr"/>
            <a:r>
              <a:rPr lang="en-US" dirty="0" smtClean="0">
                <a:solidFill>
                  <a:schemeClr val="accent2"/>
                </a:solidFill>
                <a:latin typeface="Bell MT" panose="02020503060305020303" pitchFamily="18" charset="0"/>
              </a:rPr>
              <a:t>Be, as long as you live, a sunshine, do not be sad.</a:t>
            </a:r>
          </a:p>
          <a:p>
            <a:pPr algn="ctr"/>
            <a:r>
              <a:rPr lang="en-US" dirty="0" smtClean="0">
                <a:solidFill>
                  <a:schemeClr val="accent2"/>
                </a:solidFill>
                <a:latin typeface="Bell MT" panose="02020503060305020303" pitchFamily="18" charset="0"/>
              </a:rPr>
              <a:t>Cause life is surely short, and time demands its toll.</a:t>
            </a:r>
            <a:endParaRPr lang="en-CA" dirty="0">
              <a:solidFill>
                <a:schemeClr val="accent2"/>
              </a:solidFill>
              <a:latin typeface="Bell MT" panose="02020503060305020303" pitchFamily="18" charset="0"/>
            </a:endParaRPr>
          </a:p>
        </p:txBody>
      </p:sp>
    </p:spTree>
    <p:extLst>
      <p:ext uri="{BB962C8B-B14F-4D97-AF65-F5344CB8AC3E}">
        <p14:creationId xmlns:p14="http://schemas.microsoft.com/office/powerpoint/2010/main" val="159212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Iconoclast Controversy</a:t>
            </a:r>
            <a:endParaRPr lang="en-CA" dirty="0"/>
          </a:p>
        </p:txBody>
      </p:sp>
      <p:sp>
        <p:nvSpPr>
          <p:cNvPr id="3" name="Content Placeholder 2"/>
          <p:cNvSpPr>
            <a:spLocks noGrp="1"/>
          </p:cNvSpPr>
          <p:nvPr>
            <p:ph idx="1"/>
          </p:nvPr>
        </p:nvSpPr>
        <p:spPr/>
        <p:txBody>
          <a:bodyPr>
            <a:normAutofit fontScale="92500" lnSpcReduction="10000"/>
          </a:bodyPr>
          <a:lstStyle/>
          <a:p>
            <a:r>
              <a:rPr lang="en-US" dirty="0" smtClean="0"/>
              <a:t>Iconoclasts = image destroyers</a:t>
            </a:r>
          </a:p>
          <a:p>
            <a:r>
              <a:rPr lang="en-US" dirty="0" smtClean="0"/>
              <a:t>730 CE</a:t>
            </a:r>
          </a:p>
          <a:p>
            <a:pPr lvl="1"/>
            <a:r>
              <a:rPr lang="en-US" dirty="0" smtClean="0"/>
              <a:t>Emperor bars icons</a:t>
            </a:r>
          </a:p>
          <a:p>
            <a:pPr lvl="1"/>
            <a:r>
              <a:rPr lang="en-US" dirty="0" smtClean="0"/>
              <a:t>Persecutes worshippers</a:t>
            </a:r>
          </a:p>
          <a:p>
            <a:pPr lvl="1"/>
            <a:r>
              <a:rPr lang="en-US" dirty="0" smtClean="0"/>
              <a:t>Destroys 700 years of art</a:t>
            </a:r>
          </a:p>
          <a:p>
            <a:r>
              <a:rPr lang="en-US" dirty="0" smtClean="0"/>
              <a:t>787 CE</a:t>
            </a:r>
          </a:p>
          <a:p>
            <a:pPr lvl="1"/>
            <a:r>
              <a:rPr lang="en-US" dirty="0" smtClean="0"/>
              <a:t>Images re-established</a:t>
            </a:r>
          </a:p>
          <a:p>
            <a:r>
              <a:rPr lang="en-US" dirty="0" smtClean="0"/>
              <a:t>815 CE</a:t>
            </a:r>
          </a:p>
          <a:p>
            <a:pPr lvl="1"/>
            <a:r>
              <a:rPr lang="en-US" dirty="0" smtClean="0"/>
              <a:t>Images banned again</a:t>
            </a:r>
          </a:p>
          <a:p>
            <a:r>
              <a:rPr lang="en-US" dirty="0" smtClean="0"/>
              <a:t>843 CE</a:t>
            </a:r>
          </a:p>
          <a:p>
            <a:pPr lvl="1"/>
            <a:r>
              <a:rPr lang="en-US" dirty="0" smtClean="0"/>
              <a:t>Icons restored for good</a:t>
            </a:r>
            <a:endParaRPr lang="en-CA" dirty="0"/>
          </a:p>
        </p:txBody>
      </p:sp>
      <p:pic>
        <p:nvPicPr>
          <p:cNvPr id="9218" name="Picture 2" descr="http://upload.wikimedia.org/wikipedia/commons/thumb/d/de/Clasm_Chludov.jpg/225px-Clasm_Chludo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556792"/>
            <a:ext cx="2935213" cy="39266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300192" y="5702665"/>
            <a:ext cx="2088232" cy="923330"/>
          </a:xfrm>
          <a:prstGeom prst="rect">
            <a:avLst/>
          </a:prstGeom>
          <a:noFill/>
        </p:spPr>
        <p:txBody>
          <a:bodyPr wrap="square" rtlCol="0">
            <a:spAutoFit/>
          </a:bodyPr>
          <a:lstStyle/>
          <a:p>
            <a:pPr algn="ctr"/>
            <a:r>
              <a:rPr lang="en-US" dirty="0" smtClean="0">
                <a:solidFill>
                  <a:schemeClr val="accent2"/>
                </a:solidFill>
                <a:latin typeface="Bell MT" panose="02020503060305020303" pitchFamily="18" charset="0"/>
              </a:rPr>
              <a:t>Page from the iconoclastic psalter, 9</a:t>
            </a:r>
            <a:r>
              <a:rPr lang="en-US" baseline="30000" dirty="0" smtClean="0">
                <a:solidFill>
                  <a:schemeClr val="accent2"/>
                </a:solidFill>
                <a:latin typeface="Bell MT" panose="02020503060305020303" pitchFamily="18" charset="0"/>
              </a:rPr>
              <a:t>th</a:t>
            </a:r>
            <a:r>
              <a:rPr lang="en-US" dirty="0" smtClean="0">
                <a:solidFill>
                  <a:schemeClr val="accent2"/>
                </a:solidFill>
                <a:latin typeface="Bell MT" panose="02020503060305020303" pitchFamily="18" charset="0"/>
              </a:rPr>
              <a:t> century</a:t>
            </a:r>
            <a:endParaRPr lang="en-CA" dirty="0">
              <a:solidFill>
                <a:schemeClr val="accent2"/>
              </a:solidFill>
              <a:latin typeface="Bell MT" panose="02020503060305020303" pitchFamily="18" charset="0"/>
            </a:endParaRPr>
          </a:p>
        </p:txBody>
      </p:sp>
    </p:spTree>
    <p:extLst>
      <p:ext uri="{BB962C8B-B14F-4D97-AF65-F5344CB8AC3E}">
        <p14:creationId xmlns:p14="http://schemas.microsoft.com/office/powerpoint/2010/main" val="58571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Dark Ages or Middle Ages?</a:t>
            </a:r>
            <a:endParaRPr lang="en-CA" dirty="0"/>
          </a:p>
        </p:txBody>
      </p:sp>
      <p:sp>
        <p:nvSpPr>
          <p:cNvPr id="4" name="Text Placeholder 3"/>
          <p:cNvSpPr>
            <a:spLocks noGrp="1"/>
          </p:cNvSpPr>
          <p:nvPr>
            <p:ph type="body" idx="1"/>
          </p:nvPr>
        </p:nvSpPr>
        <p:spPr/>
        <p:txBody>
          <a:bodyPr/>
          <a:lstStyle/>
          <a:p>
            <a:pPr algn="ctr"/>
            <a:r>
              <a:rPr lang="en-US" b="1" u="sng" dirty="0" smtClean="0">
                <a:solidFill>
                  <a:schemeClr val="tx2">
                    <a:lumMod val="60000"/>
                    <a:lumOff val="40000"/>
                  </a:schemeClr>
                </a:solidFill>
              </a:rPr>
              <a:t>Dark Ages</a:t>
            </a:r>
            <a:endParaRPr lang="en-CA" b="1" u="sng" dirty="0">
              <a:solidFill>
                <a:schemeClr val="tx2">
                  <a:lumMod val="60000"/>
                  <a:lumOff val="40000"/>
                </a:schemeClr>
              </a:solidFill>
            </a:endParaRPr>
          </a:p>
        </p:txBody>
      </p:sp>
      <p:sp>
        <p:nvSpPr>
          <p:cNvPr id="6" name="Text Placeholder 5"/>
          <p:cNvSpPr>
            <a:spLocks noGrp="1"/>
          </p:cNvSpPr>
          <p:nvPr>
            <p:ph type="body" sz="half" idx="3"/>
          </p:nvPr>
        </p:nvSpPr>
        <p:spPr/>
        <p:txBody>
          <a:bodyPr/>
          <a:lstStyle/>
          <a:p>
            <a:pPr algn="ctr"/>
            <a:r>
              <a:rPr lang="en-US" b="1" u="sng" dirty="0" smtClean="0">
                <a:solidFill>
                  <a:schemeClr val="tx2">
                    <a:lumMod val="60000"/>
                    <a:lumOff val="40000"/>
                  </a:schemeClr>
                </a:solidFill>
              </a:rPr>
              <a:t>Middle Ages</a:t>
            </a:r>
            <a:endParaRPr lang="en-CA" b="1" u="sng" dirty="0">
              <a:solidFill>
                <a:schemeClr val="tx2">
                  <a:lumMod val="60000"/>
                  <a:lumOff val="40000"/>
                </a:schemeClr>
              </a:solidFill>
            </a:endParaRPr>
          </a:p>
        </p:txBody>
      </p:sp>
      <p:sp>
        <p:nvSpPr>
          <p:cNvPr id="5" name="Content Placeholder 4"/>
          <p:cNvSpPr>
            <a:spLocks noGrp="1"/>
          </p:cNvSpPr>
          <p:nvPr>
            <p:ph sz="quarter" idx="2"/>
          </p:nvPr>
        </p:nvSpPr>
        <p:spPr/>
        <p:txBody>
          <a:bodyPr>
            <a:normAutofit lnSpcReduction="10000"/>
          </a:bodyPr>
          <a:lstStyle/>
          <a:p>
            <a:r>
              <a:rPr lang="en-US" dirty="0" smtClean="0"/>
              <a:t>Gibbon’s book </a:t>
            </a:r>
            <a:r>
              <a:rPr lang="en-US" i="1" dirty="0" smtClean="0"/>
              <a:t>The Decline and Fall of the Roman Empire</a:t>
            </a:r>
            <a:r>
              <a:rPr lang="en-US" dirty="0" smtClean="0"/>
              <a:t> (1788) set the biased tone</a:t>
            </a:r>
          </a:p>
          <a:p>
            <a:r>
              <a:rPr lang="en-US" dirty="0" smtClean="0"/>
              <a:t>Roman/Greek civilization was best</a:t>
            </a:r>
          </a:p>
          <a:p>
            <a:r>
              <a:rPr lang="en-US" dirty="0" smtClean="0"/>
              <a:t>Barbarians were forces of darkness</a:t>
            </a:r>
          </a:p>
          <a:p>
            <a:r>
              <a:rPr lang="en-US" dirty="0" smtClean="0"/>
              <a:t>No culture or unified society in Europe</a:t>
            </a:r>
          </a:p>
        </p:txBody>
      </p:sp>
      <p:sp>
        <p:nvSpPr>
          <p:cNvPr id="7" name="Content Placeholder 6"/>
          <p:cNvSpPr>
            <a:spLocks noGrp="1"/>
          </p:cNvSpPr>
          <p:nvPr>
            <p:ph sz="quarter" idx="4"/>
          </p:nvPr>
        </p:nvSpPr>
        <p:spPr/>
        <p:txBody>
          <a:bodyPr/>
          <a:lstStyle/>
          <a:p>
            <a:r>
              <a:rPr lang="en-US" dirty="0" smtClean="0"/>
              <a:t>Newer understanding</a:t>
            </a:r>
          </a:p>
          <a:p>
            <a:r>
              <a:rPr lang="en-US" i="1" dirty="0" smtClean="0"/>
              <a:t>Medium </a:t>
            </a:r>
            <a:r>
              <a:rPr lang="en-US" i="1" dirty="0" err="1" smtClean="0"/>
              <a:t>Aevium</a:t>
            </a:r>
            <a:r>
              <a:rPr lang="en-US" dirty="0" smtClean="0"/>
              <a:t> – Latin for “middle age”</a:t>
            </a:r>
          </a:p>
          <a:p>
            <a:r>
              <a:rPr lang="en-US" dirty="0" smtClean="0"/>
              <a:t>Seen as a time of change rather than decline</a:t>
            </a:r>
          </a:p>
          <a:p>
            <a:r>
              <a:rPr lang="en-US" dirty="0" smtClean="0"/>
              <a:t>Society is fragmented – local cultures flourish</a:t>
            </a:r>
            <a:endParaRPr lang="en-CA" dirty="0"/>
          </a:p>
        </p:txBody>
      </p:sp>
    </p:spTree>
    <p:extLst>
      <p:ext uri="{BB962C8B-B14F-4D97-AF65-F5344CB8AC3E}">
        <p14:creationId xmlns:p14="http://schemas.microsoft.com/office/powerpoint/2010/main" val="21075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Byzantine Empire</a:t>
            </a:r>
            <a:endParaRPr lang="en-CA" dirty="0"/>
          </a:p>
        </p:txBody>
      </p:sp>
      <p:pic>
        <p:nvPicPr>
          <p:cNvPr id="1026" name="Picture 2" descr="http://media.web.britannica.com/eb-media/46/64946-004-74E0E52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72788"/>
            <a:ext cx="8808966" cy="4404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243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Legacy of Rome</a:t>
            </a:r>
            <a:endParaRPr lang="en-CA" dirty="0"/>
          </a:p>
        </p:txBody>
      </p:sp>
      <p:sp>
        <p:nvSpPr>
          <p:cNvPr id="4" name="Content Placeholder 3"/>
          <p:cNvSpPr>
            <a:spLocks noGrp="1"/>
          </p:cNvSpPr>
          <p:nvPr>
            <p:ph idx="1"/>
          </p:nvPr>
        </p:nvSpPr>
        <p:spPr/>
        <p:txBody>
          <a:bodyPr/>
          <a:lstStyle/>
          <a:p>
            <a:r>
              <a:rPr lang="en-US" dirty="0" smtClean="0"/>
              <a:t>Language, laws, culture spread rapidly after Roman rule</a:t>
            </a:r>
          </a:p>
          <a:p>
            <a:r>
              <a:rPr lang="en-US" dirty="0" smtClean="0"/>
              <a:t>Roman model of government</a:t>
            </a:r>
          </a:p>
          <a:p>
            <a:pPr lvl="1"/>
            <a:r>
              <a:rPr lang="en-US" dirty="0" smtClean="0"/>
              <a:t>Military governors, bureaucracy</a:t>
            </a:r>
          </a:p>
          <a:p>
            <a:pPr lvl="1"/>
            <a:r>
              <a:rPr lang="en-US" dirty="0" smtClean="0"/>
              <a:t>Imperial army (mercenaries)</a:t>
            </a:r>
          </a:p>
          <a:p>
            <a:pPr lvl="1"/>
            <a:r>
              <a:rPr lang="en-US" dirty="0" smtClean="0"/>
              <a:t>Taxes and </a:t>
            </a:r>
            <a:r>
              <a:rPr lang="en-US" dirty="0" err="1" smtClean="0"/>
              <a:t>monoplies</a:t>
            </a:r>
            <a:endParaRPr lang="en-CA" dirty="0"/>
          </a:p>
        </p:txBody>
      </p:sp>
    </p:spTree>
    <p:extLst>
      <p:ext uri="{BB962C8B-B14F-4D97-AF65-F5344CB8AC3E}">
        <p14:creationId xmlns:p14="http://schemas.microsoft.com/office/powerpoint/2010/main" val="377872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Church in Control</a:t>
            </a:r>
            <a:endParaRPr lang="en-CA" dirty="0"/>
          </a:p>
        </p:txBody>
      </p:sp>
      <p:sp>
        <p:nvSpPr>
          <p:cNvPr id="4" name="Text Placeholder 3"/>
          <p:cNvSpPr>
            <a:spLocks noGrp="1"/>
          </p:cNvSpPr>
          <p:nvPr>
            <p:ph type="body" idx="1"/>
          </p:nvPr>
        </p:nvSpPr>
        <p:spPr/>
        <p:txBody>
          <a:bodyPr>
            <a:normAutofit fontScale="92500" lnSpcReduction="20000"/>
          </a:bodyPr>
          <a:lstStyle/>
          <a:p>
            <a:pPr algn="ctr"/>
            <a:r>
              <a:rPr lang="en-US" b="1" dirty="0" smtClean="0">
                <a:solidFill>
                  <a:schemeClr val="tx2">
                    <a:lumMod val="60000"/>
                    <a:lumOff val="40000"/>
                  </a:schemeClr>
                </a:solidFill>
              </a:rPr>
              <a:t>West – </a:t>
            </a:r>
          </a:p>
          <a:p>
            <a:pPr algn="ctr"/>
            <a:r>
              <a:rPr lang="en-US" b="1" dirty="0" smtClean="0">
                <a:solidFill>
                  <a:schemeClr val="tx2">
                    <a:lumMod val="60000"/>
                    <a:lumOff val="40000"/>
                  </a:schemeClr>
                </a:solidFill>
              </a:rPr>
              <a:t>Roman Catholic	</a:t>
            </a:r>
            <a:endParaRPr lang="en-CA" b="1" dirty="0">
              <a:solidFill>
                <a:schemeClr val="tx2">
                  <a:lumMod val="60000"/>
                  <a:lumOff val="40000"/>
                </a:schemeClr>
              </a:solidFill>
            </a:endParaRPr>
          </a:p>
        </p:txBody>
      </p:sp>
      <p:sp>
        <p:nvSpPr>
          <p:cNvPr id="6" name="Text Placeholder 5"/>
          <p:cNvSpPr>
            <a:spLocks noGrp="1"/>
          </p:cNvSpPr>
          <p:nvPr>
            <p:ph type="body" sz="half" idx="3"/>
          </p:nvPr>
        </p:nvSpPr>
        <p:spPr/>
        <p:txBody>
          <a:bodyPr>
            <a:normAutofit fontScale="92500" lnSpcReduction="20000"/>
          </a:bodyPr>
          <a:lstStyle/>
          <a:p>
            <a:pPr algn="ctr"/>
            <a:r>
              <a:rPr lang="en-US" b="1" dirty="0" smtClean="0">
                <a:solidFill>
                  <a:schemeClr val="tx2">
                    <a:lumMod val="60000"/>
                    <a:lumOff val="40000"/>
                  </a:schemeClr>
                </a:solidFill>
              </a:rPr>
              <a:t>East – </a:t>
            </a:r>
          </a:p>
          <a:p>
            <a:pPr algn="ctr"/>
            <a:r>
              <a:rPr lang="en-US" b="1" dirty="0" smtClean="0">
                <a:solidFill>
                  <a:schemeClr val="tx2">
                    <a:lumMod val="60000"/>
                    <a:lumOff val="40000"/>
                  </a:schemeClr>
                </a:solidFill>
              </a:rPr>
              <a:t>Greek Orthodox</a:t>
            </a:r>
            <a:endParaRPr lang="en-CA" b="1" dirty="0">
              <a:solidFill>
                <a:schemeClr val="tx2">
                  <a:lumMod val="60000"/>
                  <a:lumOff val="40000"/>
                </a:schemeClr>
              </a:solidFill>
            </a:endParaRPr>
          </a:p>
        </p:txBody>
      </p:sp>
      <p:sp>
        <p:nvSpPr>
          <p:cNvPr id="5" name="Content Placeholder 4"/>
          <p:cNvSpPr>
            <a:spLocks noGrp="1"/>
          </p:cNvSpPr>
          <p:nvPr>
            <p:ph sz="quarter" idx="2"/>
          </p:nvPr>
        </p:nvSpPr>
        <p:spPr/>
        <p:txBody>
          <a:bodyPr/>
          <a:lstStyle/>
          <a:p>
            <a:r>
              <a:rPr lang="en-US" dirty="0" smtClean="0"/>
              <a:t>Pope (means father)</a:t>
            </a:r>
          </a:p>
          <a:p>
            <a:r>
              <a:rPr lang="en-US" dirty="0" smtClean="0"/>
              <a:t>Bishops of Rome</a:t>
            </a:r>
          </a:p>
          <a:p>
            <a:pPr lvl="1"/>
            <a:r>
              <a:rPr lang="en-US" dirty="0" smtClean="0"/>
              <a:t>Independent of military</a:t>
            </a:r>
            <a:endParaRPr lang="en-CA" dirty="0"/>
          </a:p>
        </p:txBody>
      </p:sp>
      <p:sp>
        <p:nvSpPr>
          <p:cNvPr id="7" name="Content Placeholder 6"/>
          <p:cNvSpPr>
            <a:spLocks noGrp="1"/>
          </p:cNvSpPr>
          <p:nvPr>
            <p:ph sz="quarter" idx="4"/>
          </p:nvPr>
        </p:nvSpPr>
        <p:spPr/>
        <p:txBody>
          <a:bodyPr/>
          <a:lstStyle/>
          <a:p>
            <a:r>
              <a:rPr lang="en-US" dirty="0" smtClean="0"/>
              <a:t>Patriarch (means father)</a:t>
            </a:r>
          </a:p>
          <a:p>
            <a:r>
              <a:rPr lang="en-US" dirty="0" smtClean="0"/>
              <a:t>Bishops of Constantinople</a:t>
            </a:r>
          </a:p>
          <a:p>
            <a:pPr lvl="1"/>
            <a:r>
              <a:rPr lang="en-US" dirty="0" smtClean="0"/>
              <a:t>Under firm control of Emperor of Byzantium</a:t>
            </a:r>
            <a:endParaRPr lang="en-CA" dirty="0"/>
          </a:p>
        </p:txBody>
      </p:sp>
      <p:pic>
        <p:nvPicPr>
          <p:cNvPr id="2050" name="Picture 2" descr="http://www.catholicradiodramas.com/wp-content/uploads/2010/07/AugustineOfCanterbu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717032"/>
            <a:ext cx="2160240" cy="29069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onofthefathers.files.wordpress.com/2012/07/john-chrysost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4270215"/>
            <a:ext cx="2009968" cy="246319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560255" y="4509119"/>
            <a:ext cx="1368152" cy="1200329"/>
          </a:xfrm>
          <a:prstGeom prst="rect">
            <a:avLst/>
          </a:prstGeom>
          <a:noFill/>
        </p:spPr>
        <p:txBody>
          <a:bodyPr wrap="square" rtlCol="0">
            <a:spAutoFit/>
          </a:bodyPr>
          <a:lstStyle/>
          <a:p>
            <a:pPr algn="ctr"/>
            <a:r>
              <a:rPr lang="en-US" dirty="0" smtClean="0">
                <a:solidFill>
                  <a:schemeClr val="accent2"/>
                </a:solidFill>
                <a:latin typeface="Bell MT" panose="02020503060305020303" pitchFamily="18" charset="0"/>
              </a:rPr>
              <a:t>Pope Gregory of Rome</a:t>
            </a:r>
          </a:p>
          <a:p>
            <a:pPr algn="ctr"/>
            <a:r>
              <a:rPr lang="en-US" dirty="0" smtClean="0">
                <a:solidFill>
                  <a:schemeClr val="accent2"/>
                </a:solidFill>
                <a:latin typeface="Bell MT" panose="02020503060305020303" pitchFamily="18" charset="0"/>
              </a:rPr>
              <a:t>(540-604)</a:t>
            </a:r>
            <a:endParaRPr lang="en-CA" dirty="0">
              <a:solidFill>
                <a:schemeClr val="accent2"/>
              </a:solidFill>
              <a:latin typeface="Bell MT" panose="02020503060305020303" pitchFamily="18" charset="0"/>
            </a:endParaRPr>
          </a:p>
        </p:txBody>
      </p:sp>
      <p:sp>
        <p:nvSpPr>
          <p:cNvPr id="11" name="TextBox 10"/>
          <p:cNvSpPr txBox="1"/>
          <p:nvPr/>
        </p:nvSpPr>
        <p:spPr>
          <a:xfrm>
            <a:off x="6804248" y="4527483"/>
            <a:ext cx="2160240" cy="1477328"/>
          </a:xfrm>
          <a:prstGeom prst="rect">
            <a:avLst/>
          </a:prstGeom>
          <a:noFill/>
        </p:spPr>
        <p:txBody>
          <a:bodyPr wrap="square" rtlCol="0">
            <a:spAutoFit/>
          </a:bodyPr>
          <a:lstStyle/>
          <a:p>
            <a:pPr algn="ctr"/>
            <a:r>
              <a:rPr lang="en-US" dirty="0" smtClean="0">
                <a:solidFill>
                  <a:schemeClr val="accent2"/>
                </a:solidFill>
                <a:latin typeface="Bell MT" panose="02020503060305020303" pitchFamily="18" charset="0"/>
              </a:rPr>
              <a:t>St. John Chrysostom, Patriarch of Constantinople </a:t>
            </a:r>
          </a:p>
          <a:p>
            <a:pPr algn="ctr"/>
            <a:r>
              <a:rPr lang="en-US" dirty="0" smtClean="0">
                <a:solidFill>
                  <a:schemeClr val="accent2"/>
                </a:solidFill>
                <a:latin typeface="Bell MT" panose="02020503060305020303" pitchFamily="18" charset="0"/>
              </a:rPr>
              <a:t>(344-404)</a:t>
            </a:r>
            <a:endParaRPr lang="en-CA" dirty="0">
              <a:solidFill>
                <a:schemeClr val="accent2"/>
              </a:solidFill>
              <a:latin typeface="Bell MT" panose="02020503060305020303" pitchFamily="18" charset="0"/>
            </a:endParaRPr>
          </a:p>
        </p:txBody>
      </p:sp>
    </p:spTree>
    <p:extLst>
      <p:ext uri="{BB962C8B-B14F-4D97-AF65-F5344CB8AC3E}">
        <p14:creationId xmlns:p14="http://schemas.microsoft.com/office/powerpoint/2010/main" val="383664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5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Heresy and Heretics</a:t>
            </a:r>
            <a:endParaRPr lang="en-CA" dirty="0"/>
          </a:p>
        </p:txBody>
      </p:sp>
      <p:sp>
        <p:nvSpPr>
          <p:cNvPr id="8" name="Content Placeholder 7"/>
          <p:cNvSpPr>
            <a:spLocks noGrp="1"/>
          </p:cNvSpPr>
          <p:nvPr>
            <p:ph idx="1"/>
          </p:nvPr>
        </p:nvSpPr>
        <p:spPr/>
        <p:txBody>
          <a:bodyPr/>
          <a:lstStyle/>
          <a:p>
            <a:r>
              <a:rPr lang="en-US" dirty="0" smtClean="0"/>
              <a:t>Heresy</a:t>
            </a:r>
          </a:p>
          <a:p>
            <a:pPr lvl="1"/>
            <a:r>
              <a:rPr lang="en-US" dirty="0" smtClean="0"/>
              <a:t>Holding beliefs that contradict the official religion</a:t>
            </a:r>
          </a:p>
          <a:p>
            <a:pPr lvl="1"/>
            <a:r>
              <a:rPr lang="en-US" dirty="0" smtClean="0"/>
              <a:t>Established with the Nicene Creed (325)</a:t>
            </a:r>
            <a:endParaRPr lang="en-CA" dirty="0"/>
          </a:p>
        </p:txBody>
      </p:sp>
      <p:pic>
        <p:nvPicPr>
          <p:cNvPr id="3074" name="Picture 2" descr="http://orthodoxword.files.wordpress.com/2009/05/sinod-nice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330237"/>
            <a:ext cx="4659112" cy="302433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api.ning.com/files/fkFI-APOxyyqnRRnRPgy5xIIfvX1qhZ7cabt4ax9-BMYguYf-yyh6qBjNyG8tny7LVwHnFgcz2abz2rOPtlA9Z1OPSb61uvf/11thCenturyHoroscop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3527" y="3319582"/>
            <a:ext cx="2159934" cy="285159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243221" y="6237312"/>
            <a:ext cx="2160240" cy="369332"/>
          </a:xfrm>
          <a:prstGeom prst="rect">
            <a:avLst/>
          </a:prstGeom>
          <a:noFill/>
        </p:spPr>
        <p:txBody>
          <a:bodyPr wrap="square" rtlCol="0">
            <a:spAutoFit/>
          </a:bodyPr>
          <a:lstStyle/>
          <a:p>
            <a:pPr algn="ctr"/>
            <a:r>
              <a:rPr lang="en-US" dirty="0" smtClean="0">
                <a:solidFill>
                  <a:schemeClr val="accent2"/>
                </a:solidFill>
                <a:latin typeface="Bell MT" panose="02020503060305020303" pitchFamily="18" charset="0"/>
              </a:rPr>
              <a:t>11</a:t>
            </a:r>
            <a:r>
              <a:rPr lang="en-US" baseline="30000" dirty="0" smtClean="0">
                <a:solidFill>
                  <a:schemeClr val="accent2"/>
                </a:solidFill>
                <a:latin typeface="Bell MT" panose="02020503060305020303" pitchFamily="18" charset="0"/>
              </a:rPr>
              <a:t>th</a:t>
            </a:r>
            <a:r>
              <a:rPr lang="en-US" dirty="0" smtClean="0">
                <a:solidFill>
                  <a:schemeClr val="accent2"/>
                </a:solidFill>
                <a:latin typeface="Bell MT" panose="02020503060305020303" pitchFamily="18" charset="0"/>
              </a:rPr>
              <a:t> century zodiac</a:t>
            </a:r>
            <a:endParaRPr lang="en-CA" dirty="0">
              <a:solidFill>
                <a:schemeClr val="accent2"/>
              </a:solidFill>
              <a:latin typeface="Bell MT" panose="02020503060305020303" pitchFamily="18" charset="0"/>
            </a:endParaRPr>
          </a:p>
        </p:txBody>
      </p:sp>
    </p:spTree>
    <p:extLst>
      <p:ext uri="{BB962C8B-B14F-4D97-AF65-F5344CB8AC3E}">
        <p14:creationId xmlns:p14="http://schemas.microsoft.com/office/powerpoint/2010/main" val="48009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Nicene Creed</a:t>
            </a:r>
            <a:endParaRPr lang="en-CA" dirty="0"/>
          </a:p>
        </p:txBody>
      </p:sp>
      <p:sp>
        <p:nvSpPr>
          <p:cNvPr id="3" name="Content Placeholder 2"/>
          <p:cNvSpPr>
            <a:spLocks noGrp="1"/>
          </p:cNvSpPr>
          <p:nvPr>
            <p:ph idx="1"/>
          </p:nvPr>
        </p:nvSpPr>
        <p:spPr>
          <a:xfrm>
            <a:off x="457200" y="1268760"/>
            <a:ext cx="8229600" cy="5184576"/>
          </a:xfrm>
        </p:spPr>
        <p:txBody>
          <a:bodyPr>
            <a:normAutofit fontScale="70000" lnSpcReduction="20000"/>
          </a:bodyPr>
          <a:lstStyle/>
          <a:p>
            <a:r>
              <a:rPr lang="en-CA" dirty="0">
                <a:latin typeface="Bell MT" panose="02020503060305020303" pitchFamily="18" charset="0"/>
              </a:rPr>
              <a:t>I believe in one God, the Father Almighty, Maker of heaven and earth, and of all things visible and invisible.</a:t>
            </a:r>
          </a:p>
          <a:p>
            <a:r>
              <a:rPr lang="en-CA" dirty="0">
                <a:latin typeface="Bell MT" panose="02020503060305020303" pitchFamily="18" charset="0"/>
              </a:rPr>
              <a:t>And in one Lord Jesus Christ, the only-begotten Son of God, begotten of the Father before all worlds; God of God, Light of Light, very God of very God; begotten, not made, being of one substance with the Father, by whom all things were made.</a:t>
            </a:r>
          </a:p>
          <a:p>
            <a:r>
              <a:rPr lang="en-CA" dirty="0">
                <a:latin typeface="Bell MT" panose="02020503060305020303" pitchFamily="18" charset="0"/>
              </a:rPr>
              <a:t>Who, for us men for our salvation, came down from heaven, and was incarnate by the Holy Spirit of the virgin Mary, and was made man; and was crucified also for us under Pontius Pilate; He suffered and was buried; and the third day He rose again, according to the Scriptures; and ascended into heaven, and sits on the right hand of the Father; and He shall come again, with glory, to judge the quick and the dead; whose kingdom shall have no end.</a:t>
            </a:r>
          </a:p>
          <a:p>
            <a:r>
              <a:rPr lang="en-CA" dirty="0">
                <a:latin typeface="Bell MT" panose="02020503060305020303" pitchFamily="18" charset="0"/>
              </a:rPr>
              <a:t>And I believe in the Holy Ghost, the Lord and Giver of Life; who proceeds from the Father [and the Son]; who with the Father and the Son together is worshipped and glorified; who spoke by the prophets.</a:t>
            </a:r>
          </a:p>
          <a:p>
            <a:r>
              <a:rPr lang="en-CA" dirty="0">
                <a:latin typeface="Bell MT" panose="02020503060305020303" pitchFamily="18" charset="0"/>
              </a:rPr>
              <a:t>And I believe one holy catholic and apostolic Church. I acknowledge one baptism for the remission of sins; and I look for the resurrection of the dead, and the life of the world to come. Amen.</a:t>
            </a:r>
          </a:p>
          <a:p>
            <a:endParaRPr lang="en-CA" dirty="0"/>
          </a:p>
        </p:txBody>
      </p:sp>
    </p:spTree>
    <p:extLst>
      <p:ext uri="{BB962C8B-B14F-4D97-AF65-F5344CB8AC3E}">
        <p14:creationId xmlns:p14="http://schemas.microsoft.com/office/powerpoint/2010/main" val="294468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Emperor Theodosius on Heresy (380)</a:t>
            </a:r>
            <a:endParaRPr lang="en-CA" dirty="0"/>
          </a:p>
        </p:txBody>
      </p:sp>
      <p:sp>
        <p:nvSpPr>
          <p:cNvPr id="3" name="Content Placeholder 2"/>
          <p:cNvSpPr>
            <a:spLocks noGrp="1"/>
          </p:cNvSpPr>
          <p:nvPr>
            <p:ph idx="1"/>
          </p:nvPr>
        </p:nvSpPr>
        <p:spPr/>
        <p:txBody>
          <a:bodyPr>
            <a:normAutofit/>
          </a:bodyPr>
          <a:lstStyle/>
          <a:p>
            <a:r>
              <a:rPr lang="en-US" dirty="0" smtClean="0"/>
              <a:t>We command that those persons who follow this rule [belief in the single Deity of the Father, the Son, and the Holy Spirit] shall embrace the name of Catholic Christians.  The rest, however, whom we adjudge demented and insane, shall sustain the infamy of heretical dogmas… and they shall be smitten first by divine vengeance and secondly by the retribution of Our own initiative, which We shall assume in accordance with the divine judgment.</a:t>
            </a:r>
          </a:p>
        </p:txBody>
      </p:sp>
    </p:spTree>
    <p:extLst>
      <p:ext uri="{BB962C8B-B14F-4D97-AF65-F5344CB8AC3E}">
        <p14:creationId xmlns:p14="http://schemas.microsoft.com/office/powerpoint/2010/main" val="271759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Justinian the Great </a:t>
            </a:r>
            <a:br>
              <a:rPr lang="en-US" dirty="0" smtClean="0"/>
            </a:br>
            <a:r>
              <a:rPr lang="en-US" dirty="0" smtClean="0"/>
              <a:t>(ruled 527-565)</a:t>
            </a:r>
            <a:endParaRPr lang="en-CA" dirty="0"/>
          </a:p>
        </p:txBody>
      </p:sp>
      <p:sp>
        <p:nvSpPr>
          <p:cNvPr id="4" name="Text Placeholder 3"/>
          <p:cNvSpPr>
            <a:spLocks noGrp="1"/>
          </p:cNvSpPr>
          <p:nvPr>
            <p:ph type="body" idx="1"/>
          </p:nvPr>
        </p:nvSpPr>
        <p:spPr>
          <a:xfrm>
            <a:off x="179512" y="1569484"/>
            <a:ext cx="4040188" cy="750887"/>
          </a:xfrm>
        </p:spPr>
        <p:txBody>
          <a:bodyPr>
            <a:normAutofit lnSpcReduction="10000"/>
          </a:bodyPr>
          <a:lstStyle/>
          <a:p>
            <a:pPr algn="ctr"/>
            <a:r>
              <a:rPr lang="en-US" b="1" dirty="0" smtClean="0">
                <a:solidFill>
                  <a:schemeClr val="tx2">
                    <a:lumMod val="60000"/>
                    <a:lumOff val="40000"/>
                  </a:schemeClr>
                </a:solidFill>
              </a:rPr>
              <a:t>Unity through Christianity</a:t>
            </a:r>
            <a:endParaRPr lang="en-CA" b="1" dirty="0">
              <a:solidFill>
                <a:schemeClr val="tx2">
                  <a:lumMod val="60000"/>
                  <a:lumOff val="40000"/>
                </a:schemeClr>
              </a:solidFill>
            </a:endParaRPr>
          </a:p>
        </p:txBody>
      </p:sp>
      <p:sp>
        <p:nvSpPr>
          <p:cNvPr id="6" name="Text Placeholder 5"/>
          <p:cNvSpPr>
            <a:spLocks noGrp="1"/>
          </p:cNvSpPr>
          <p:nvPr>
            <p:ph type="body" sz="half" idx="3"/>
          </p:nvPr>
        </p:nvSpPr>
        <p:spPr>
          <a:xfrm>
            <a:off x="4645025" y="1535112"/>
            <a:ext cx="2879303" cy="750887"/>
          </a:xfrm>
        </p:spPr>
        <p:txBody>
          <a:bodyPr>
            <a:normAutofit lnSpcReduction="10000"/>
          </a:bodyPr>
          <a:lstStyle/>
          <a:p>
            <a:pPr algn="ctr"/>
            <a:r>
              <a:rPr lang="en-US" b="1" dirty="0" smtClean="0">
                <a:solidFill>
                  <a:schemeClr val="tx2">
                    <a:lumMod val="60000"/>
                    <a:lumOff val="40000"/>
                  </a:schemeClr>
                </a:solidFill>
              </a:rPr>
              <a:t>Unity through Conquest</a:t>
            </a:r>
            <a:endParaRPr lang="en-CA" b="1" dirty="0">
              <a:solidFill>
                <a:schemeClr val="tx2">
                  <a:lumMod val="60000"/>
                  <a:lumOff val="40000"/>
                </a:schemeClr>
              </a:solidFill>
            </a:endParaRPr>
          </a:p>
        </p:txBody>
      </p:sp>
      <p:sp>
        <p:nvSpPr>
          <p:cNvPr id="5" name="Content Placeholder 4"/>
          <p:cNvSpPr>
            <a:spLocks noGrp="1"/>
          </p:cNvSpPr>
          <p:nvPr>
            <p:ph sz="quarter" idx="2"/>
          </p:nvPr>
        </p:nvSpPr>
        <p:spPr>
          <a:xfrm>
            <a:off x="179512" y="2348880"/>
            <a:ext cx="4040188" cy="3763963"/>
          </a:xfrm>
        </p:spPr>
        <p:txBody>
          <a:bodyPr/>
          <a:lstStyle/>
          <a:p>
            <a:r>
              <a:rPr lang="en-US" dirty="0" smtClean="0"/>
              <a:t>Suppressed all heretics including</a:t>
            </a:r>
          </a:p>
          <a:p>
            <a:pPr lvl="1"/>
            <a:r>
              <a:rPr lang="en-US" i="1" dirty="0" err="1" smtClean="0"/>
              <a:t>Monophysites</a:t>
            </a:r>
            <a:r>
              <a:rPr lang="en-US" dirty="0" smtClean="0"/>
              <a:t>: Christ has a single divine nature (not human)</a:t>
            </a:r>
          </a:p>
          <a:p>
            <a:pPr lvl="1"/>
            <a:r>
              <a:rPr lang="en-US" i="1" dirty="0" smtClean="0"/>
              <a:t>Arians</a:t>
            </a:r>
            <a:r>
              <a:rPr lang="en-US" dirty="0" smtClean="0"/>
              <a:t>: Christ and Holy Spirit are secondary gods, mediating between Father and world (not the Trinity)</a:t>
            </a:r>
            <a:endParaRPr lang="en-CA" dirty="0"/>
          </a:p>
        </p:txBody>
      </p:sp>
      <p:sp>
        <p:nvSpPr>
          <p:cNvPr id="7" name="Content Placeholder 6"/>
          <p:cNvSpPr>
            <a:spLocks noGrp="1"/>
          </p:cNvSpPr>
          <p:nvPr>
            <p:ph sz="quarter" idx="4"/>
          </p:nvPr>
        </p:nvSpPr>
        <p:spPr/>
        <p:txBody>
          <a:bodyPr/>
          <a:lstStyle/>
          <a:p>
            <a:r>
              <a:rPr lang="en-US" dirty="0" smtClean="0"/>
              <a:t>Recaptured Rome in 554</a:t>
            </a:r>
            <a:endParaRPr lang="en-CA" dirty="0"/>
          </a:p>
        </p:txBody>
      </p:sp>
      <p:pic>
        <p:nvPicPr>
          <p:cNvPr id="4098" name="Picture 2" descr="http://upload.wikimedia.org/wikipedia/commons/9/91/Justini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116632"/>
            <a:ext cx="1435750" cy="182829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faculty.cua.edu/pennington/Law508/Justinianemp.jpg"/>
          <p:cNvPicPr>
            <a:picLocks noChangeAspect="1" noChangeArrowheads="1"/>
          </p:cNvPicPr>
          <p:nvPr/>
        </p:nvPicPr>
        <p:blipFill rotWithShape="1">
          <a:blip r:embed="rId3">
            <a:extLst>
              <a:ext uri="{28A0092B-C50C-407E-A947-70E740481C1C}">
                <a14:useLocalDpi xmlns:a14="http://schemas.microsoft.com/office/drawing/2010/main" val="0"/>
              </a:ext>
            </a:extLst>
          </a:blip>
          <a:srcRect r="6982"/>
          <a:stretch/>
        </p:blipFill>
        <p:spPr bwMode="auto">
          <a:xfrm>
            <a:off x="4310541" y="3140968"/>
            <a:ext cx="4725955"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52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Custom 6">
      <a:majorFont>
        <a:latin typeface="Constantia"/>
        <a:ea typeface=""/>
        <a:cs typeface=""/>
      </a:majorFont>
      <a:minorFont>
        <a:latin typeface="Footlight MT Light"/>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48</TotalTime>
  <Words>816</Words>
  <Application>Microsoft Office PowerPoint</Application>
  <PresentationFormat>On-screen Show (4:3)</PresentationFormat>
  <Paragraphs>102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Apex</vt:lpstr>
      <vt:lpstr>The Byzantine Empire: Were the Dark Ages really dark?</vt:lpstr>
      <vt:lpstr>Dark Ages or Middle Ages?</vt:lpstr>
      <vt:lpstr>The Byzantine Empire</vt:lpstr>
      <vt:lpstr>Legacy of Rome</vt:lpstr>
      <vt:lpstr>The Church in Control</vt:lpstr>
      <vt:lpstr>Heresy and Heretics</vt:lpstr>
      <vt:lpstr>Nicene Creed</vt:lpstr>
      <vt:lpstr>Emperor Theodosius on Heresy (380)</vt:lpstr>
      <vt:lpstr>Justinian the Great  (ruled 527-565)</vt:lpstr>
      <vt:lpstr>Justinian Code</vt:lpstr>
      <vt:lpstr>Empress Theodora</vt:lpstr>
      <vt:lpstr>Nika Riots</vt:lpstr>
      <vt:lpstr>Greek Language</vt:lpstr>
      <vt:lpstr>Iconoclast Controversy</vt:lpstr>
    </vt:vector>
  </TitlesOfParts>
  <Company>WRDSB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Byzantine Empire: Were the Dark Ages really dark?</dc:title>
  <dc:creator>WRDSB</dc:creator>
  <cp:lastModifiedBy>WRDSB</cp:lastModifiedBy>
  <cp:revision>8</cp:revision>
  <dcterms:created xsi:type="dcterms:W3CDTF">2014-01-13T13:45:02Z</dcterms:created>
  <dcterms:modified xsi:type="dcterms:W3CDTF">2014-01-14T13:24:53Z</dcterms:modified>
</cp:coreProperties>
</file>